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2" r:id="rId13"/>
    <p:sldId id="271" r:id="rId14"/>
    <p:sldId id="263" r:id="rId15"/>
    <p:sldId id="265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59" autoAdjust="0"/>
  </p:normalViewPr>
  <p:slideViewPr>
    <p:cSldViewPr snapToGrid="0" snapToObjects="1">
      <p:cViewPr varScale="1">
        <p:scale>
          <a:sx n="70" d="100"/>
          <a:sy n="70" d="100"/>
        </p:scale>
        <p:origin x="11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Celem szkolenia jest omówienie praktycznego zastosowania przepisów ustawy Lex Kamilek w CWTUW oraz przypomnienie procedury zgłaszania zdarzeń dotyczących małoletnich.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Procedura zgłaszania obejmuje: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(1) zebranie dostępnych informacji, - </a:t>
            </a:r>
            <a:r>
              <a:rPr lang="pl-PL" sz="18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Spróbuj zebrać jak najwięcej informacji o sytuacji dziecka, które może być krzywdzone. Informacje te mogą pochodzić od dziecka, jego rodziców, innych członków rodziny, pracowników lub innych osób.</a:t>
            </a:r>
            <a:endParaRPr lang="pl-PL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noProof="0" dirty="0"/>
              <a:t>(2) ocenę ryzyka, </a:t>
            </a:r>
          </a:p>
          <a:p>
            <a:r>
              <a:rPr lang="pl-PL" noProof="0" dirty="0"/>
              <a:t>(3) poinformowanie wspólników spółki i odpowiednich instytucji, </a:t>
            </a:r>
          </a:p>
          <a:p>
            <a:r>
              <a:rPr lang="pl-PL" noProof="0" dirty="0"/>
              <a:t>(4) sporządzenie dokumentacji – w tym Karty interwencji.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5175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Procedura zgłaszania obejmuje: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(1) zebranie dostępnych informacji, - </a:t>
            </a:r>
            <a:r>
              <a:rPr lang="pl-PL" sz="18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Spróbuj zebrać jak najwięcej informacji o sytuacji dziecka, które może być krzywdzone. Informacje te mogą pochodzić od dziecka, jego rodziców, innych członków rodziny, pracowników lub innych osób.</a:t>
            </a:r>
            <a:endParaRPr lang="pl-PL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noProof="0" dirty="0"/>
              <a:t>(2) ocenę ryzyka, </a:t>
            </a:r>
          </a:p>
          <a:p>
            <a:r>
              <a:rPr lang="pl-PL" noProof="0" dirty="0"/>
              <a:t>(3) poinformowanie wspólników spółki i odpowiednich instytucji, </a:t>
            </a:r>
          </a:p>
          <a:p>
            <a:r>
              <a:rPr lang="pl-PL" noProof="0" dirty="0"/>
              <a:t>(4) sporządzenie dokumentacji – w tym Karty interwencji.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8820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Każde zgłoszenie musi być udokumentowane. Wykorzystuje się do tego Kartę interwencji, w której odnotowuje się szczegóły zdarzenia, osoby zgłaszające oraz podjęte działania. Dane te trafiają do rejestru zdarzeń w CWTUW.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4306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 przypadkach przemocy domowej uruchamiana jest procedura Niebieskiej Karty. Jeżeli zachodzi taka potrzeba, podejmowany jest kontakt z sądem rodzinnym w celu ochrony dziecka.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Ustawa Lex Kamilek nakłada obowiązki, ale przede wszystkim daje narzędzia do skutecznej ochrony dzieci. W CWTUW każdy pracownik musi reagować – zgłoszenie to nie opcja, to obowiązek.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Lex Kamilek nakłada na wszystkie instytucje obowiązek reagowania na sygnały krzywdzenia dzieci. W CWTUW dotyczy to zarówno Ośrodka Środowiskowej Pomocy Psychologicznej i Psychoterapeutycznej dla Dzieci i Młodzieży, jak i Poradni Leczenia Uzależnień.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Standardy ochrony małoletnich określają zasady reagowania w sytuacjach zagrożenia, zakaz przemocy, obowiązek zgłaszania, a także procedury ochrony danych dzieci. Każdy pracownik jest zobowiązany do ich znajomości i przestrzegania.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Pracownicy powinni znać definicje i umieć rozpoznać symptomy każdej formy krzywdzenia dziecka. Każde podejrzenie wymaga reakcji i zgłoszenia zgodnie z procedurą.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W </a:t>
            </a:r>
            <a:r>
              <a:rPr dirty="0" err="1"/>
              <a:t>przypadku</a:t>
            </a:r>
            <a:r>
              <a:rPr dirty="0"/>
              <a:t> </a:t>
            </a:r>
            <a:r>
              <a:rPr dirty="0" err="1"/>
              <a:t>podejrzenia</a:t>
            </a:r>
            <a:r>
              <a:rPr dirty="0"/>
              <a:t> </a:t>
            </a:r>
            <a:r>
              <a:rPr dirty="0" err="1"/>
              <a:t>zagrożenia</a:t>
            </a:r>
            <a:r>
              <a:rPr dirty="0"/>
              <a:t> </a:t>
            </a:r>
            <a:r>
              <a:rPr dirty="0" err="1"/>
              <a:t>życia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zdrowia</a:t>
            </a:r>
            <a:r>
              <a:rPr dirty="0"/>
              <a:t> </a:t>
            </a:r>
            <a:r>
              <a:rPr dirty="0" err="1"/>
              <a:t>dziecka</a:t>
            </a:r>
            <a:r>
              <a:rPr dirty="0"/>
              <a:t>, </a:t>
            </a:r>
            <a:r>
              <a:rPr dirty="0" err="1"/>
              <a:t>każdy</a:t>
            </a:r>
            <a:r>
              <a:rPr dirty="0"/>
              <a:t> </a:t>
            </a:r>
            <a:r>
              <a:rPr dirty="0" err="1"/>
              <a:t>pracownik</a:t>
            </a:r>
            <a:r>
              <a:rPr dirty="0"/>
              <a:t> CWTUW ma </a:t>
            </a:r>
            <a:r>
              <a:rPr dirty="0" err="1"/>
              <a:t>obowiązek</a:t>
            </a:r>
            <a:r>
              <a:rPr dirty="0"/>
              <a:t> </a:t>
            </a:r>
            <a:r>
              <a:rPr dirty="0" err="1"/>
              <a:t>natychmiastowego</a:t>
            </a:r>
            <a:r>
              <a:rPr dirty="0"/>
              <a:t> </a:t>
            </a:r>
            <a:r>
              <a:rPr dirty="0" err="1"/>
              <a:t>zgłoszenia</a:t>
            </a:r>
            <a:r>
              <a:rPr dirty="0"/>
              <a:t> </a:t>
            </a:r>
            <a:r>
              <a:rPr dirty="0" err="1"/>
              <a:t>tego</a:t>
            </a:r>
            <a:r>
              <a:rPr dirty="0"/>
              <a:t> </a:t>
            </a:r>
            <a:r>
              <a:rPr dirty="0" err="1"/>
              <a:t>faktu</a:t>
            </a:r>
            <a:r>
              <a:rPr dirty="0"/>
              <a:t> </a:t>
            </a:r>
            <a:r>
              <a:rPr dirty="0" err="1"/>
              <a:t>Policji</a:t>
            </a:r>
            <a:r>
              <a:rPr dirty="0"/>
              <a:t> (112)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wspólnikom</a:t>
            </a:r>
            <a:r>
              <a:rPr dirty="0"/>
              <a:t> </a:t>
            </a:r>
            <a:r>
              <a:rPr dirty="0" err="1"/>
              <a:t>spółki</a:t>
            </a:r>
            <a:r>
              <a:rPr dirty="0"/>
              <a:t>. </a:t>
            </a:r>
            <a:r>
              <a:rPr dirty="0" err="1"/>
              <a:t>Brak</a:t>
            </a:r>
            <a:r>
              <a:rPr dirty="0"/>
              <a:t> </a:t>
            </a:r>
            <a:r>
              <a:rPr dirty="0" err="1"/>
              <a:t>reakcji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skutkować</a:t>
            </a:r>
            <a:r>
              <a:rPr dirty="0"/>
              <a:t> </a:t>
            </a:r>
            <a:r>
              <a:rPr dirty="0" err="1"/>
              <a:t>odpowiedzialnością</a:t>
            </a:r>
            <a:r>
              <a:rPr dirty="0"/>
              <a:t> </a:t>
            </a:r>
            <a:r>
              <a:rPr dirty="0" err="1"/>
              <a:t>prawną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Procedura</a:t>
            </a:r>
            <a:r>
              <a:rPr dirty="0"/>
              <a:t> </a:t>
            </a:r>
            <a:r>
              <a:rPr dirty="0" err="1"/>
              <a:t>zgłaszania</a:t>
            </a:r>
            <a:r>
              <a:rPr dirty="0"/>
              <a:t> </a:t>
            </a:r>
            <a:r>
              <a:rPr dirty="0" err="1"/>
              <a:t>obejmuje</a:t>
            </a:r>
            <a:r>
              <a:rPr dirty="0"/>
              <a:t>: (1) </a:t>
            </a:r>
            <a:r>
              <a:rPr dirty="0" err="1"/>
              <a:t>zebranie</a:t>
            </a:r>
            <a:r>
              <a:rPr dirty="0"/>
              <a:t> </a:t>
            </a:r>
            <a:r>
              <a:rPr dirty="0" err="1"/>
              <a:t>dostępnych</a:t>
            </a:r>
            <a:r>
              <a:rPr dirty="0"/>
              <a:t> </a:t>
            </a:r>
            <a:r>
              <a:rPr dirty="0" err="1"/>
              <a:t>informacji</a:t>
            </a:r>
            <a:r>
              <a:rPr dirty="0"/>
              <a:t>, (2) </a:t>
            </a:r>
            <a:r>
              <a:rPr dirty="0" err="1"/>
              <a:t>ocenę</a:t>
            </a:r>
            <a:r>
              <a:rPr dirty="0"/>
              <a:t> </a:t>
            </a:r>
            <a:r>
              <a:rPr dirty="0" err="1"/>
              <a:t>ryzyka</a:t>
            </a:r>
            <a:r>
              <a:rPr dirty="0"/>
              <a:t>, (3) </a:t>
            </a:r>
            <a:r>
              <a:rPr dirty="0" err="1"/>
              <a:t>poinformowanie</a:t>
            </a:r>
            <a:r>
              <a:rPr dirty="0"/>
              <a:t> </a:t>
            </a:r>
            <a:r>
              <a:rPr dirty="0" err="1"/>
              <a:t>wspólników</a:t>
            </a:r>
            <a:r>
              <a:rPr dirty="0"/>
              <a:t> </a:t>
            </a:r>
            <a:r>
              <a:rPr dirty="0" err="1"/>
              <a:t>spółki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odpowiednich</a:t>
            </a:r>
            <a:r>
              <a:rPr dirty="0"/>
              <a:t> </a:t>
            </a:r>
            <a:r>
              <a:rPr dirty="0" err="1"/>
              <a:t>instytucji</a:t>
            </a:r>
            <a:r>
              <a:rPr dirty="0"/>
              <a:t>, (4) </a:t>
            </a:r>
            <a:r>
              <a:rPr dirty="0" err="1"/>
              <a:t>sporządzenie</a:t>
            </a:r>
            <a:r>
              <a:rPr dirty="0"/>
              <a:t> </a:t>
            </a:r>
            <a:r>
              <a:rPr dirty="0" err="1"/>
              <a:t>dokumentacji</a:t>
            </a:r>
            <a:r>
              <a:rPr dirty="0"/>
              <a:t> – w </a:t>
            </a:r>
            <a:r>
              <a:rPr dirty="0" err="1"/>
              <a:t>tym</a:t>
            </a:r>
            <a:r>
              <a:rPr dirty="0"/>
              <a:t> </a:t>
            </a:r>
            <a:r>
              <a:rPr dirty="0" err="1"/>
              <a:t>Karty</a:t>
            </a:r>
            <a:r>
              <a:rPr dirty="0"/>
              <a:t> </a:t>
            </a:r>
            <a:r>
              <a:rPr dirty="0" err="1"/>
              <a:t>interwencji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Procedura zgłaszania obejmuje: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(1) zebranie dostępnych informacji, - </a:t>
            </a:r>
            <a:r>
              <a:rPr lang="pl-PL" sz="18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Spróbuj zebrać jak najwięcej informacji o sytuacji dziecka, które może być krzywdzone. Informacje te mogą pochodzić od dziecka, jego rodziców, innych członków rodziny, pracowników lub innych osób.</a:t>
            </a:r>
            <a:endParaRPr lang="pl-PL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noProof="0" dirty="0"/>
              <a:t>(2) ocenę ryzyka, </a:t>
            </a:r>
          </a:p>
          <a:p>
            <a:r>
              <a:rPr lang="pl-PL" noProof="0" dirty="0"/>
              <a:t>(3) poinformowanie wspólników spółki i odpowiednich instytucji, </a:t>
            </a:r>
          </a:p>
          <a:p>
            <a:r>
              <a:rPr lang="pl-PL" noProof="0" dirty="0"/>
              <a:t>(4) sporządzenie dokumentacji – w tym Karty interwencji.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17220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Procedura zgłaszania obejmuje: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(1) zebranie dostępnych informacji, - </a:t>
            </a:r>
            <a:r>
              <a:rPr lang="pl-PL" sz="18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Spróbuj zebrać jak najwięcej informacji o sytuacji dziecka, które może być krzywdzone. Informacje te mogą pochodzić od dziecka, jego rodziców, innych członków rodziny, pracowników lub innych osób.</a:t>
            </a:r>
            <a:endParaRPr lang="pl-PL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noProof="0" dirty="0"/>
              <a:t>(2) ocenę ryzyka, </a:t>
            </a:r>
          </a:p>
          <a:p>
            <a:r>
              <a:rPr lang="pl-PL" noProof="0" dirty="0"/>
              <a:t>(3) poinformowanie wspólników spółki i odpowiednich instytucji, </a:t>
            </a:r>
          </a:p>
          <a:p>
            <a:r>
              <a:rPr lang="pl-PL" noProof="0" dirty="0"/>
              <a:t>(4) sporządzenie dokumentacji – w tym Karty interwencji.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75309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Procedura zgłaszania obejmuje: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/>
              <a:t>(1) zebranie dostępnych informacji, - </a:t>
            </a:r>
            <a:r>
              <a:rPr lang="pl-PL" sz="18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Spróbuj zebrać jak najwięcej informacji o sytuacji dziecka, które może być krzywdzone. Informacje te mogą pochodzić od dziecka, jego rodziców, innych członków rodziny, pracowników lub innych osób.</a:t>
            </a:r>
            <a:endParaRPr lang="pl-PL" sz="18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noProof="0" dirty="0"/>
              <a:t>(2) ocenę ryzyka, </a:t>
            </a:r>
          </a:p>
          <a:p>
            <a:r>
              <a:rPr lang="pl-PL" noProof="0" dirty="0"/>
              <a:t>(3) poinformowanie wspólników spółki i odpowiednich instytucji, </a:t>
            </a:r>
          </a:p>
          <a:p>
            <a:r>
              <a:rPr lang="pl-PL" noProof="0" dirty="0"/>
              <a:t>(4) sporządzenie dokumentacji – w tym Karty interwencji.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551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ntrum@cwtuw.p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wtuw.pl/suleci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Zastosowanie Lex Kamilek w praktyce w CWTUW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Szkolenie dla pracowników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Centrum Wsparcia i Terapii Uzależnień i Współuzależnienia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1141040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podejrzenia popełnienia przestępstwa na szkodę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79" y="2011680"/>
            <a:ext cx="7421489" cy="3518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2. Oceń ryzyko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Ryzyko wysokie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dziecko jest w bezpośrednim zagrożeniu, istnieje podejrzenie przemocy fizycznej/wykorzystania seksualnego, powtarzające się obrażenia → natychmiastowe zgłoszenie (112).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Ryzyko umiarkowane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brak natychmiastowego zagrożenia życia, ale występują symptomy przemocy/zaniedbania → zgłoszenie do Policji/prokuratury w trybie pilnym (do 24h).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Ryzyko niskie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pojedyncze, niejednoznaczne sygnały, brak obrażeń → odnotowanie, konsultacja ze wspólnikami, zgłoszenie zgodnie z procedurą (również obowiązkowe, ale bez trybu alarmowego).</a:t>
            </a:r>
          </a:p>
        </p:txBody>
      </p:sp>
    </p:spTree>
    <p:extLst>
      <p:ext uri="{BB962C8B-B14F-4D97-AF65-F5344CB8AC3E}">
        <p14:creationId xmlns:p14="http://schemas.microsoft.com/office/powerpoint/2010/main" val="35083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1141040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podejrzenia popełnienia przestępstwa na szkodę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79" y="2011680"/>
            <a:ext cx="74214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3. Powiadom wspólników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pl-PL" sz="2400" b="1" dirty="0">
                <a:solidFill>
                  <a:srgbClr val="000000"/>
                </a:solidFill>
              </a:rPr>
              <a:t>691 753 858 </a:t>
            </a:r>
            <a:r>
              <a:rPr lang="pl-PL" sz="2400" dirty="0">
                <a:solidFill>
                  <a:srgbClr val="000000"/>
                </a:solidFill>
              </a:rPr>
              <a:t>lub </a:t>
            </a:r>
            <a:r>
              <a:rPr lang="pl-PL" sz="2400" b="1" dirty="0">
                <a:solidFill>
                  <a:srgbClr val="000000"/>
                </a:solidFill>
              </a:rPr>
              <a:t>785 925 750,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rgbClr val="000000"/>
                </a:solidFill>
              </a:rPr>
              <a:t>Następnie wiadomość poprzez pocztę SERU lub </a:t>
            </a:r>
            <a:r>
              <a:rPr lang="pl-PL" sz="2400" dirty="0">
                <a:solidFill>
                  <a:srgbClr val="000000"/>
                </a:solidFill>
                <a:hlinkClick r:id="rId4"/>
              </a:rPr>
              <a:t>centrum@cwtuw.pl</a:t>
            </a:r>
            <a:r>
              <a:rPr lang="pl-PL" sz="2400" dirty="0">
                <a:solidFill>
                  <a:srgbClr val="000000"/>
                </a:solidFill>
              </a:rPr>
              <a:t> (w sposób niejawny)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4. Sporządź dokumentację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pl-PL" dirty="0"/>
              <a:t>Karta interwencji</a:t>
            </a:r>
          </a:p>
        </p:txBody>
      </p:sp>
    </p:spTree>
    <p:extLst>
      <p:ext uri="{BB962C8B-B14F-4D97-AF65-F5344CB8AC3E}">
        <p14:creationId xmlns:p14="http://schemas.microsoft.com/office/powerpoint/2010/main" val="26431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2" y="-1210285"/>
            <a:ext cx="11093938" cy="114300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Zachowania niedozwolone wobec dzieci (katalog otwarty):</a:t>
            </a:r>
            <a:b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FC93439-6E9F-87D6-DE32-94BC7D7071E1}"/>
              </a:ext>
            </a:extLst>
          </p:cNvPr>
          <p:cNvSpPr txBox="1"/>
          <p:nvPr/>
        </p:nvSpPr>
        <p:spPr>
          <a:xfrm>
            <a:off x="121138" y="682992"/>
            <a:ext cx="11453446" cy="2359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Każde zachowanie, które może zagrozić bezpieczeństwu fizycznemu lub psychicznemu dziecka. Do takich </a:t>
            </a:r>
            <a:r>
              <a:rPr lang="pl-P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należą między innymi: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zadawanie ran, przypalanie,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bicie, kopanie, popychanie,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krzyczenie, wyzywanie, zastraszanie,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poniżanie, ośmieszanie,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molestowanie seksualne,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465871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Dokumentacja interwencji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260026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• </a:t>
            </a:r>
            <a:r>
              <a:rPr lang="pl-PL" dirty="0">
                <a:hlinkClick r:id="rId4"/>
              </a:rPr>
              <a:t>Karta interwencji </a:t>
            </a:r>
            <a:endParaRPr lang="pl-PL" dirty="0"/>
          </a:p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• </a:t>
            </a:r>
            <a:r>
              <a:rPr lang="pl-PL" dirty="0">
                <a:hlinkClick r:id="rId4"/>
              </a:rPr>
              <a:t>Rejestr zdarzeń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45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Procedury dodatkowe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Niebieska Karta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Wystąpienie do sądu rodzinnego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Podsumowanie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Każdy pracownik odpowiada za bezpieczeństwo dziecka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Zgłaszanie to obowiązek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Reagujemy, nie ignorujemy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Kontekst prawny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Lex Kamilek – ustawa 2023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Cel: zwiększenie bezpieczeństwa dzieci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Standardy ochrony małoletnich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Dobro dziecka – zasada nadrzędna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Obowiązuje w całym CWTUW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Formy krzywdzenia dzieci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Przemoc fizyczna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Przemoc emocjonalna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Zaniedbanie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Wykorzystanie seksualne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188720"/>
            <a:ext cx="9994392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t>Obowiązek zgłoszenia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11680"/>
            <a:ext cx="9994392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Dotyczy każdego pracownika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• Reakcja natychmiastowa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8229600" cy="1143000"/>
          </a:xfrm>
        </p:spPr>
        <p:txBody>
          <a:bodyPr>
            <a:normAutofit/>
          </a:bodyPr>
          <a:lstStyle/>
          <a:p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gdy zagrożone jest bezpośrednio zdrowie lub życie dziecka pracownik: powiadamia telefonicznie</a:t>
            </a:r>
            <a:endParaRPr lang="pl-PL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908" y="2011679"/>
            <a:ext cx="10863383" cy="313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pPr marL="457200" indent="-457200">
              <a:buAutoNum type="arabicPeriod"/>
              <a:defRPr sz="2400">
                <a:solidFill>
                  <a:srgbClr val="000000"/>
                </a:solidFill>
              </a:defRPr>
            </a:pP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Powiadamia telefonicznie</a:t>
            </a:r>
            <a:endParaRPr lang="pl-PL" dirty="0"/>
          </a:p>
          <a:p>
            <a:pPr marL="457200" indent="-457200"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</a:defRPr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Policję nr telefon 112 lub 997</a:t>
            </a:r>
          </a:p>
          <a:p>
            <a:pPr marL="457200" indent="-457200"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</a:defRPr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Wspólników Spółki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691 753 858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</a:t>
            </a:r>
            <a:r>
              <a:rPr 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785 925 750</a:t>
            </a:r>
          </a:p>
          <a:p>
            <a:pPr marL="457200" indent="-457200"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</a:defRPr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Podaj informacje: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imię i nazwisko oraz adres zawiadamiającego;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miejsce i czas zdarzenia (dokładny adres Poradni);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zaangażowane w zdarzenie;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rodzaj i charakter zdarzenia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1141040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podejrzenia popełnienia przestępstwa na szkodę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79" y="2011680"/>
            <a:ext cx="7421489" cy="382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1. Zbierz informacje: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Źródło podejrzenia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zwróciło uwagę (np. ślady fizyczne, zachowanie dziecka, wypowiedź, obserwacja rodzica/opiekuna, informacje od osób trzecich).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Opis objawów i zachowania dziecka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ślady fizyczne (siniaki, otarcia, rany, brak higieny),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objawy emocjonalne (lęk, wycofanie, nagłe zmiany nastroju, agresja),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zmiany w funkcjonowaniu (brak koncentracji, unikanie szkoły, spadek nastroju).</a:t>
            </a:r>
          </a:p>
        </p:txBody>
      </p:sp>
    </p:spTree>
    <p:extLst>
      <p:ext uri="{BB962C8B-B14F-4D97-AF65-F5344CB8AC3E}">
        <p14:creationId xmlns:p14="http://schemas.microsoft.com/office/powerpoint/2010/main" val="37694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1141040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podejrzenia popełnienia przestępstwa na szkodę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79" y="2011680"/>
            <a:ext cx="7421489" cy="4132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1. Zbierz informacje: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Treść wypowiedzi dziecka (jeśli takie padły)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dosłowne cytaty – bez interpretacji i dopisywania własnych wniosków.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Okoliczności zdarzenia / sygnałów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kiedy i gdzie zauważono niepokojące sygnały,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kto był obecny,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czy sytuacja była jednorazowa, czy powtarza się.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Informacje o osobach potencjalnie zaangażowanych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jeżeli dziecko spontanicznie wskazuje osobę krzywdzącą,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jeśli są świadkowie – odnotować ich dane (o ile są znane).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1389987"/>
            <a:ext cx="12188825" cy="963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81" y="962392"/>
            <a:ext cx="1141040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podejrzenia popełnienia przestępstwa na szkodę dziecka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066" y="-15636"/>
            <a:ext cx="499386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pl-PL" dirty="0"/>
          </a:p>
          <a:p>
            <a:pPr>
              <a:defRPr sz="3200" b="1">
                <a:solidFill>
                  <a:srgbClr val="800000"/>
                </a:solidFill>
              </a:defRPr>
            </a:pPr>
            <a:r>
              <a:rPr lang="pl-PL" dirty="0"/>
              <a:t>Procedura zgłoszenia – kroki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79" y="2011680"/>
            <a:ext cx="7421489" cy="413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rPr lang="pl-PL" dirty="0"/>
              <a:t>1. Zbierz informacje: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Treść wypowiedzi dziecka (jeśli takie padły)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dosłowne cytaty – bez interpretacji i dopisywania własnych wniosków.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Okoliczności zdarzenia / sygnałów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kiedy i gdzie zauważono niepokojące sygnały,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kto był obecny,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czy sytuacja była jednorazowa, czy powtarza się.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Informacje o osobach potencjalnie zaangażowanych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jeżeli dziecko spontanicznie wskazuje osobę krzywdzącą,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jeśli są świadkowie – odnotować ich dane (o ile są znane).</a:t>
            </a:r>
          </a:p>
        </p:txBody>
      </p:sp>
    </p:spTree>
    <p:extLst>
      <p:ext uri="{BB962C8B-B14F-4D97-AF65-F5344CB8AC3E}">
        <p14:creationId xmlns:p14="http://schemas.microsoft.com/office/powerpoint/2010/main" val="10079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1270</Words>
  <Application>Microsoft Office PowerPoint</Application>
  <PresentationFormat>Niestandardowy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Symbol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przypadku gdy zagrożone jest bezpośrednio zdrowie lub życie dziecka pracownik: powiadamia telefonicznie</vt:lpstr>
      <vt:lpstr>W przypadku podejrzenia popełnienia przestępstwa na szkodę dziecka</vt:lpstr>
      <vt:lpstr>W przypadku podejrzenia popełnienia przestępstwa na szkodę dziecka</vt:lpstr>
      <vt:lpstr>W przypadku podejrzenia popełnienia przestępstwa na szkodę dziecka</vt:lpstr>
      <vt:lpstr>W przypadku podejrzenia popełnienia przestępstwa na szkodę dziecka</vt:lpstr>
      <vt:lpstr>W przypadku podejrzenia popełnienia przestępstwa na szkodę dziecka</vt:lpstr>
      <vt:lpstr>Zachowania niedozwolone wobec dzieci (katalog otwarty): 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MACIEJ</dc:creator>
  <cp:keywords/>
  <dc:description>generated using python-pptx</dc:description>
  <cp:lastModifiedBy>MACIEJ</cp:lastModifiedBy>
  <cp:revision>4</cp:revision>
  <dcterms:created xsi:type="dcterms:W3CDTF">2013-01-27T09:14:16Z</dcterms:created>
  <dcterms:modified xsi:type="dcterms:W3CDTF">2025-08-31T20:48:05Z</dcterms:modified>
  <cp:category/>
</cp:coreProperties>
</file>